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57" d="100"/>
          <a:sy n="57" d="100"/>
        </p:scale>
        <p:origin x="-1182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632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Information gathered during an experiment is called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Conclusion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data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7407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 following is NOT true?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Facts, hypothesis, theory and laws can all change as new information is gathered.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theory that is supported will eventually become a law.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theory explains a phenomenon and a law states how something works.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of the following is NOT true?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Facts, hypothesis, theory and laws can all change as new information is gathered.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 theory that </a:t>
            </a:r>
            <a:r>
              <a:rPr lang="en-US" sz="3600" b="1" u="sng" dirty="0" smtClean="0">
                <a:solidFill>
                  <a:srgbClr val="FF0000"/>
                </a:solidFill>
              </a:rPr>
              <a:t>is </a:t>
            </a:r>
            <a:r>
              <a:rPr lang="en-US" sz="3600" b="1" u="sng" dirty="0">
                <a:solidFill>
                  <a:srgbClr val="FF0000"/>
                </a:solidFill>
              </a:rPr>
              <a:t>supported will eventually become a law.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theory explains a phenomenon and a law states how something works.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correct order?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Observation    Conclusion    Hypothesis   experiment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961292"/>
            <a:ext cx="10139307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correct order?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Observation    Conclusion    Hypothesis   experiment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Observation, Hypothesis, experiment, conclusion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correct about an experiment?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independent variable is the factor measured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dependent variable is the factor being tested.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control is required for comparison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All are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correct about an experiment?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independent variable is the factor measured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dependent variable is the factor being tested.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 control is required for comparison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All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experiments require a control group for comparison.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True        false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30215" y="281354"/>
            <a:ext cx="10503877" cy="57208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experiments require a control group for comparison.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True        </a:t>
            </a:r>
            <a:r>
              <a:rPr lang="en-US" sz="3600" b="1" u="sng" dirty="0" smtClean="0">
                <a:solidFill>
                  <a:srgbClr val="FF0000"/>
                </a:solidFill>
              </a:rPr>
              <a:t>false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While </a:t>
            </a:r>
            <a:r>
              <a:rPr lang="en-US" b="1" u="sng" dirty="0">
                <a:solidFill>
                  <a:srgbClr val="FF0000"/>
                </a:solidFill>
              </a:rPr>
              <a:t>all experiments have an experimental group, not all experiments require a control group. Controls are extremely useful where the experimental conditions are complex and difficult to isolate. Experiments that use control groups are called controlled experiments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independent variable?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 tires are aired 10% more than normal, the car will get better mileage.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Mileage change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Tire pressure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is the independent variable?</a:t>
            </a:r>
          </a:p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If  tires are aired 10% more than normal, the car will get better mileage.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Mileage change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sz="4000" b="1" u="sng" dirty="0">
                <a:solidFill>
                  <a:srgbClr val="FF0000"/>
                </a:solidFill>
              </a:rPr>
              <a:t>Tire pressure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dependent variable?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Painting a room red will increase your appetite.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Color of room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appetite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dependent variable?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Painting a room red will increase your appetite.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Color of room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appetite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statement is NOT correct?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X-ray is an example of technology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Ethics involves the right or wrong of something.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Descriptive research involves measurements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Technology is the application of science to solve a problem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statement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X-ray is an example of technology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Ethics involves the right or wrong of something.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strike="sngStrike" dirty="0">
                <a:solidFill>
                  <a:srgbClr val="FF0000"/>
                </a:solidFill>
              </a:rPr>
              <a:t>Descriptive</a:t>
            </a:r>
            <a:r>
              <a:rPr lang="en-US" b="1" u="sng" dirty="0">
                <a:solidFill>
                  <a:srgbClr val="FF0000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 Quantitative research </a:t>
            </a:r>
            <a:r>
              <a:rPr lang="en-US" b="1" u="sng" dirty="0">
                <a:solidFill>
                  <a:srgbClr val="FF0000"/>
                </a:solidFill>
              </a:rPr>
              <a:t>involves measurements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Technology is the application of science to solve a problem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Experiments are   NOT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organized  steps to test an idea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 test of a 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steps used o gather information and solve problems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Always going to have a control`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Experiments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Not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organized  steps to test an idea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test of a 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steps used o gather information and solve problems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Always going to have a control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693830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Scientific Knowledge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gathered using steps called the scientific method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Frequently uses qualitative observations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never inherently good or bad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3"/>
            <a:ext cx="10092413" cy="48064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hypothesis about the structure of an atom which is tested and supported by many experiments and has been agreed on by scientist  is called 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theory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Law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Fact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6093" y="676152"/>
            <a:ext cx="10925908" cy="509160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Scientific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Knowledge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Is gathered using steps called the scientific method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Frequently uses qualitative observations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Is never inherently good or bad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u="sng" dirty="0"/>
              <a:t>All of </a:t>
            </a:r>
            <a:r>
              <a:rPr lang="en-US" sz="2800" b="1" u="sng" dirty="0" smtClean="0"/>
              <a:t>these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/>
              <a:t> </a:t>
            </a:r>
            <a:r>
              <a:rPr lang="en-US" b="1" u="sng" dirty="0">
                <a:solidFill>
                  <a:srgbClr val="FF0000"/>
                </a:solidFill>
              </a:rPr>
              <a:t>Scientific </a:t>
            </a:r>
            <a:r>
              <a:rPr lang="en-US" b="1" u="sng" dirty="0" smtClean="0">
                <a:solidFill>
                  <a:srgbClr val="FF0000"/>
                </a:solidFill>
              </a:rPr>
              <a:t>Knowledge uses the scientific method and qualitative observations, but Is </a:t>
            </a:r>
            <a:r>
              <a:rPr lang="en-US" b="1" u="sng" dirty="0">
                <a:solidFill>
                  <a:srgbClr val="FF0000"/>
                </a:solidFill>
              </a:rPr>
              <a:t>never inherently good or bad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fly wakes you up when it “tickles” your arm and you swat it. The stimulus is the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Fly landing on you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tickle that wakes you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swatting of the fly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Hint: What caused the response?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fly wakes you up when it “tickles” your arm and you swat it. The stimulus is the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Fly landing on you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The tickle that wakes you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swatting of the fly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3058567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Reproduction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Growth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Stimulus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Adaptation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development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49107" y="351693"/>
            <a:ext cx="322047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800" b="1" dirty="0" smtClean="0"/>
              <a:t>1.</a:t>
            </a:r>
          </a:p>
          <a:p>
            <a:pPr>
              <a:lnSpc>
                <a:spcPct val="150000"/>
              </a:lnSpc>
            </a:pPr>
            <a:r>
              <a:rPr lang="en-US" sz="4800" b="1" dirty="0" smtClean="0"/>
              <a:t>2.    </a:t>
            </a:r>
            <a:r>
              <a:rPr lang="en-US" sz="4800" b="1" dirty="0" smtClean="0">
                <a:sym typeface="Wingdings" panose="05000000000000000000" pitchFamily="2" charset="2"/>
              </a:rPr>
              <a:t>  </a:t>
            </a:r>
            <a:endParaRPr lang="en-US" sz="4800" b="1" dirty="0" smtClean="0"/>
          </a:p>
          <a:p>
            <a:pPr>
              <a:lnSpc>
                <a:spcPct val="150000"/>
              </a:lnSpc>
            </a:pPr>
            <a:r>
              <a:rPr lang="en-US" sz="4800" b="1" dirty="0" smtClean="0"/>
              <a:t>3.</a:t>
            </a:r>
          </a:p>
          <a:p>
            <a:pPr>
              <a:lnSpc>
                <a:spcPct val="150000"/>
              </a:lnSpc>
            </a:pPr>
            <a:r>
              <a:rPr lang="en-US" sz="4800" b="1" dirty="0" smtClean="0"/>
              <a:t>4.</a:t>
            </a:r>
          </a:p>
          <a:p>
            <a:pPr>
              <a:lnSpc>
                <a:spcPct val="150000"/>
              </a:lnSpc>
            </a:pPr>
            <a:r>
              <a:rPr lang="en-US" sz="4800" b="1" dirty="0" smtClean="0"/>
              <a:t>5.   </a:t>
            </a:r>
            <a:r>
              <a:rPr lang="en-US" sz="4800" b="1" dirty="0" smtClean="0">
                <a:sym typeface="Wingdings" panose="05000000000000000000" pitchFamily="2" charset="2"/>
              </a:rPr>
              <a:t>    </a:t>
            </a:r>
            <a:endParaRPr lang="en-US" sz="4800" b="1" dirty="0" smtClean="0"/>
          </a:p>
          <a:p>
            <a:pPr>
              <a:lnSpc>
                <a:spcPct val="150000"/>
              </a:lnSpc>
            </a:pPr>
            <a:endParaRPr lang="en-US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292" y="0"/>
            <a:ext cx="158634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8"/>
          <a:stretch/>
        </p:blipFill>
        <p:spPr bwMode="auto">
          <a:xfrm>
            <a:off x="6791292" y="3721846"/>
            <a:ext cx="2478291" cy="990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13" r="-1" b="57957"/>
          <a:stretch/>
        </p:blipFill>
        <p:spPr bwMode="auto">
          <a:xfrm>
            <a:off x="6547338" y="2720256"/>
            <a:ext cx="4865077" cy="129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701" y="4019526"/>
            <a:ext cx="2731478" cy="273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465" y="300906"/>
            <a:ext cx="18859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5152510" cy="4407876"/>
          </a:xfrm>
        </p:spPr>
        <p:txBody>
          <a:bodyPr/>
          <a:lstStyle/>
          <a:p>
            <a:pPr marL="514350" lvl="0" indent="-514350">
              <a:lnSpc>
                <a:spcPct val="200000"/>
              </a:lnSpc>
              <a:buAutoNum type="alphaLcPeriod"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Reproduction</a:t>
            </a:r>
          </a:p>
          <a:p>
            <a:pPr marL="514350" lvl="0" indent="-514350">
              <a:lnSpc>
                <a:spcPct val="200000"/>
              </a:lnSpc>
              <a:buAutoNum type="alphaLcPeriod"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Growth</a:t>
            </a:r>
          </a:p>
          <a:p>
            <a:pPr marL="514350" lvl="0" indent="-514350">
              <a:lnSpc>
                <a:spcPct val="200000"/>
              </a:lnSpc>
              <a:buAutoNum type="alphaLcPeriod"/>
            </a:pP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Stimulus       </a:t>
            </a: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 </a:t>
            </a: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200000"/>
              </a:lnSpc>
              <a:buAutoNum type="alphaLcPeriod"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Adaptation</a:t>
            </a:r>
          </a:p>
          <a:p>
            <a:pPr marL="514350" lvl="0" indent="-514350">
              <a:lnSpc>
                <a:spcPct val="200000"/>
              </a:lnSpc>
              <a:buAutoNum type="alphaLcPeriod"/>
            </a:pP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development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0"/>
            <a:ext cx="15843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461" y="3618186"/>
            <a:ext cx="1421728" cy="142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777" y="1275373"/>
            <a:ext cx="2481263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040" y="1659333"/>
            <a:ext cx="1884363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903" y="5039914"/>
            <a:ext cx="4865687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10045521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Match:      1. Diversity     2. evolution     3. homeostasis   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There is a gradual change in the characteristics in a species over time.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more organisms, the more stable the ecosystem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change in a body to maintain internal conditions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47447" y="844062"/>
            <a:ext cx="10644554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Match:      1. Diversity     2. evolution     3. homeostasis   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2.There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is a gradual change in the characteristics in a species over time.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1.The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more organisms, the more stable the ecosystem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3.The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change in a body to maintain internal conditions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This is an example of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Stimulus and response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Evolution by adaptation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99" y="191233"/>
            <a:ext cx="6989883" cy="1825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Stimulus and response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Evolution by adaptation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99" y="191232"/>
            <a:ext cx="9504112" cy="248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73722"/>
            <a:ext cx="9998629" cy="47126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 hypothesis about the structure of an atom which is tested and supported by many experiments and has been agreed on by scientist  is called 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i="1" u="sng" dirty="0">
                <a:solidFill>
                  <a:srgbClr val="FF0000"/>
                </a:solidFill>
              </a:rPr>
              <a:t>A theory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Law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Fact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72308" y="0"/>
            <a:ext cx="4689230" cy="5744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Pavlov’s experiment involved ringing a bell when a dog was fed. Eventually the dog salivated when only the bell was rung. The stimulus is the ______ and response is 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223" y="0"/>
            <a:ext cx="7036777" cy="273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66338" y="2977662"/>
            <a:ext cx="454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lphaUcPeriod"/>
            </a:pPr>
            <a:r>
              <a:rPr lang="en-US" sz="4000" b="1" dirty="0" smtClean="0"/>
              <a:t>Bell, salivate</a:t>
            </a:r>
          </a:p>
          <a:p>
            <a:pPr marL="742950" indent="-742950">
              <a:buFont typeface="+mj-lt"/>
              <a:buAutoNum type="alphaUcPeriod"/>
            </a:pPr>
            <a:r>
              <a:rPr lang="en-US" sz="4000" b="1" dirty="0" smtClean="0"/>
              <a:t>Salivate, bell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724391"/>
            <a:ext cx="9506259" cy="34103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Pavlov’s experiment involved ringing a bell when a dog was fed. Eventually the dog salivated when only the bell was rung. The stimulus is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</a:t>
            </a:r>
            <a:r>
              <a:rPr lang="en-US" sz="4400" b="1" dirty="0" smtClean="0">
                <a:solidFill>
                  <a:srgbClr val="FF0000"/>
                </a:solidFill>
              </a:rPr>
              <a:t>bell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and response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  <a:r>
              <a:rPr lang="en-US" sz="4400" b="1" dirty="0" smtClean="0">
                <a:solidFill>
                  <a:srgbClr val="FF0000"/>
                </a:solidFill>
              </a:rPr>
              <a:t>salivating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33005" cy="1724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Biology is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study of life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 study of living things and their environment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Is the study of how living and nonliving things relate to each other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Biology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study of life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 study of living things and their environment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Is the study of how living and nonliving things relate to each other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All of these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244" y="0"/>
            <a:ext cx="29718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646107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Science requires that a test (experiment)  be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Based on things that can be seen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Capable of being proven wrong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427" y="474726"/>
            <a:ext cx="3613573" cy="4280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642659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Science requires that a test (experiment)  be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Based on things that can be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seen  (can’t see atoms)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Capable of being proven wrong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263" y="603631"/>
            <a:ext cx="3614737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159" y="482138"/>
            <a:ext cx="8600302" cy="5785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072384"/>
            <a:ext cx="9389030" cy="21092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Who gains weight fastest?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884" y="731519"/>
            <a:ext cx="4256315" cy="420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5455429" cy="40327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Who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gains weight fastest?</a:t>
            </a: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mother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142" y="1212914"/>
            <a:ext cx="4360858" cy="431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438912"/>
            <a:ext cx="6131889" cy="526694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The scatter plot shows a bus stop where those waiting at the bus are plotted by their height and by their age.  Identify which dot goes with which </a:t>
            </a:r>
            <a:r>
              <a:rPr lang="en-US" sz="3600" b="1" dirty="0" smtClean="0"/>
              <a:t>passenger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777" y="0"/>
            <a:ext cx="3472815" cy="28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113" y="2844116"/>
            <a:ext cx="33718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possible explanation for a scientific question is 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Fact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Theory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law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31521" y="0"/>
            <a:ext cx="5230368" cy="603504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/>
              <a:t>The scatter plot shows a bus stop where those waiting at the bus are plotted by their height and by their age.  Identify which dot goes with which </a:t>
            </a:r>
            <a:r>
              <a:rPr lang="en-US" sz="3600" b="1" dirty="0" smtClean="0"/>
              <a:t>passenger</a:t>
            </a: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-1"/>
            <a:ext cx="3371850" cy="276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150" y="3004947"/>
            <a:ext cx="337185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81344" y="402336"/>
            <a:ext cx="23042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1. </a:t>
            </a:r>
            <a:r>
              <a:rPr lang="en-US" sz="2400" dirty="0"/>
              <a:t>Errol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2</a:t>
            </a:r>
            <a:r>
              <a:rPr lang="en-US" sz="2400" dirty="0"/>
              <a:t>. Alice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 3</a:t>
            </a:r>
            <a:r>
              <a:rPr lang="en-US" sz="2400" dirty="0" smtClean="0"/>
              <a:t>. </a:t>
            </a:r>
            <a:r>
              <a:rPr lang="en-US" sz="2400" dirty="0"/>
              <a:t>F</a:t>
            </a:r>
            <a:r>
              <a:rPr lang="en-US" sz="2400" dirty="0" smtClean="0"/>
              <a:t>reda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4. </a:t>
            </a:r>
            <a:r>
              <a:rPr lang="en-US" sz="2400" dirty="0" smtClean="0"/>
              <a:t>Brenda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/>
              <a:t>5. Dennis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6</a:t>
            </a:r>
            <a:r>
              <a:rPr lang="en-US" sz="2400" dirty="0" smtClean="0"/>
              <a:t>. </a:t>
            </a:r>
            <a:r>
              <a:rPr lang="en-US" sz="2400" dirty="0"/>
              <a:t>C</a:t>
            </a:r>
            <a:r>
              <a:rPr lang="en-US" sz="2400" dirty="0" smtClean="0"/>
              <a:t>athy</a:t>
            </a:r>
          </a:p>
          <a:p>
            <a:pPr>
              <a:lnSpc>
                <a:spcPct val="200000"/>
              </a:lnSpc>
            </a:pPr>
            <a:r>
              <a:rPr lang="en-US" sz="2400" dirty="0" smtClean="0"/>
              <a:t>7. </a:t>
            </a:r>
            <a:r>
              <a:rPr lang="en-US" sz="2400" dirty="0"/>
              <a:t>G</a:t>
            </a:r>
            <a:r>
              <a:rPr lang="en-US" sz="2400" dirty="0" smtClean="0"/>
              <a:t>avin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4262708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class has the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Highest enrollment?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many students are enrolled in Chemistry?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course is least popular?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387" y="1110962"/>
            <a:ext cx="6087613" cy="349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004262" y="271829"/>
            <a:ext cx="6963988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class has the 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Highest enrollment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sz="3600" b="1" u="sng" dirty="0" smtClean="0">
                <a:solidFill>
                  <a:srgbClr val="FF0000"/>
                </a:solidFill>
              </a:rPr>
              <a:t>Earth Science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many students are enrolled in Chemistry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sz="3600" b="1" u="sng" dirty="0" smtClean="0">
                <a:solidFill>
                  <a:srgbClr val="FF0000"/>
                </a:solidFill>
              </a:rPr>
              <a:t>140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course is least popular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sz="3600" b="1" u="sng" dirty="0" smtClean="0">
                <a:solidFill>
                  <a:srgbClr val="FF0000"/>
                </a:solidFill>
              </a:rPr>
              <a:t>Physics</a:t>
            </a:r>
            <a:endParaRPr lang="en-US" b="1" u="sng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4647"/>
            <a:ext cx="4808059" cy="2759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9011" y="4621876"/>
            <a:ext cx="11792989" cy="1029071"/>
          </a:xfrm>
        </p:spPr>
        <p:txBody>
          <a:bodyPr/>
          <a:lstStyle/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/>
              <a:t>On </a:t>
            </a:r>
            <a:r>
              <a:rPr lang="en-US" sz="2800" b="1" dirty="0"/>
              <a:t>Day 11, the plant that was grown with 1 hour of sunlight was how tall? </a:t>
            </a:r>
            <a:endParaRPr lang="en-US" sz="2800" b="1" dirty="0" smtClean="0"/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/>
              <a:t>Based </a:t>
            </a:r>
            <a:r>
              <a:rPr lang="en-US" sz="2800" b="1" dirty="0"/>
              <a:t>on the graph, the plant grows best in what amount of sunlight? 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991" y="-1"/>
            <a:ext cx="7624425" cy="417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5999" y="328247"/>
            <a:ext cx="5940829" cy="5257906"/>
          </a:xfrm>
        </p:spPr>
        <p:txBody>
          <a:bodyPr/>
          <a:lstStyle/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/>
              <a:t>On </a:t>
            </a:r>
            <a:r>
              <a:rPr lang="en-US" sz="2800" b="1" dirty="0"/>
              <a:t>Day 11, the plant that was grown with 1 hour of sunlight was how tall? </a:t>
            </a:r>
            <a:r>
              <a:rPr lang="en-US" sz="2800" b="1" u="sng" dirty="0" smtClean="0">
                <a:solidFill>
                  <a:srgbClr val="FF0000"/>
                </a:solidFill>
              </a:rPr>
              <a:t>Approximate 17 mm</a:t>
            </a:r>
            <a:endParaRPr lang="en-US" sz="28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/>
              <a:t>Based on the graph, the plant grows best in what amount of sunlight? </a:t>
            </a:r>
            <a:r>
              <a:rPr lang="en-US" sz="2800" b="1" u="sng" dirty="0" smtClean="0">
                <a:solidFill>
                  <a:srgbClr val="FF0000"/>
                </a:solidFill>
              </a:rPr>
              <a:t>9 hours</a:t>
            </a:r>
            <a:endParaRPr lang="en-US" sz="28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5832226" cy="319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63208" y="472760"/>
            <a:ext cx="7628792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The line graph shows the number of worms collected and their lengths.</a:t>
            </a:r>
          </a:p>
          <a:p>
            <a:pPr marL="457200" lvl="0" indent="-457200">
              <a:lnSpc>
                <a:spcPct val="150000"/>
              </a:lnSpc>
              <a:buAutoNum type="alphaLcParenR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length of worm is most common?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</a:p>
          <a:p>
            <a:pPr marL="457200" lvl="0" indent="-457200">
              <a:lnSpc>
                <a:spcPct val="150000"/>
              </a:lnSpc>
              <a:buAutoNum type="alphaLcParenR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was the longest worm found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?___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c)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How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many worms were 7.25 cm long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?__</a:t>
            </a:r>
            <a:endParaRPr lang="en-US" sz="2400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e)  The peak of the curve represents the </a:t>
            </a:r>
          </a:p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[ longest worms / </a:t>
            </a:r>
            <a:r>
              <a:rPr lang="en-US" sz="2400" b="1" dirty="0">
                <a:solidFill>
                  <a:schemeClr val="tx2"/>
                </a:solidFill>
              </a:rPr>
              <a:t>average worms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7773"/>
            <a:ext cx="4517390" cy="392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695700" y="964276"/>
            <a:ext cx="8496299" cy="41000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line graph shows the number of worms collected and their lengths.</a:t>
            </a: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a) What length of worm is most common? __</a:t>
            </a:r>
            <a:r>
              <a:rPr lang="en-US" sz="2800" b="1" dirty="0">
                <a:solidFill>
                  <a:srgbClr val="FF0000"/>
                </a:solidFill>
              </a:rPr>
              <a:t>6.5-7 cm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b)  What was the longest worm found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?___</a:t>
            </a:r>
            <a:r>
              <a:rPr lang="en-US" sz="2800" b="1" dirty="0" smtClean="0">
                <a:solidFill>
                  <a:srgbClr val="FF0000"/>
                </a:solidFill>
              </a:rPr>
              <a:t>8.5cm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_</a:t>
            </a: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c) How many worms were 7.25 cm long?__</a:t>
            </a:r>
            <a:r>
              <a:rPr lang="en-US" sz="2800" b="1" u="sng" dirty="0">
                <a:solidFill>
                  <a:srgbClr val="FF0000"/>
                </a:solidFill>
              </a:rPr>
              <a:t>5</a:t>
            </a: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e)  The peak of the curve represents the </a:t>
            </a: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[ longest worms / </a:t>
            </a:r>
            <a:r>
              <a:rPr lang="en-US" sz="2800" b="1" u="sng" dirty="0">
                <a:solidFill>
                  <a:srgbClr val="FF0000"/>
                </a:solidFill>
              </a:rPr>
              <a:t>average worms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8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471"/>
            <a:ext cx="36957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 A possible explanation for a scientific question is 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Fact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Theory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law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Scientific problems are discovered for investigation by Scientist by observing the world around them.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True                     false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Scientific problems are discovered for investigation by Scientist by observing the world around them.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>
                <a:solidFill>
                  <a:srgbClr val="FF0000"/>
                </a:solidFill>
              </a:rPr>
              <a:t>True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                   false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Information gathered during an experiment is called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Hypothesis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Conclusion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data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1594</Words>
  <Application>Microsoft Office PowerPoint</Application>
  <PresentationFormat>Custom</PresentationFormat>
  <Paragraphs>337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2014-09-10T02:24:16Z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